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4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43"/>
  </p:notesMasterIdLst>
  <p:handoutMasterIdLst>
    <p:handoutMasterId r:id="rId44"/>
  </p:handoutMasterIdLst>
  <p:sldIdLst>
    <p:sldId id="312" r:id="rId5"/>
    <p:sldId id="361" r:id="rId6"/>
    <p:sldId id="304" r:id="rId7"/>
    <p:sldId id="329" r:id="rId8"/>
    <p:sldId id="319" r:id="rId9"/>
    <p:sldId id="362" r:id="rId10"/>
    <p:sldId id="355" r:id="rId11"/>
    <p:sldId id="282" r:id="rId12"/>
    <p:sldId id="364" r:id="rId13"/>
    <p:sldId id="365" r:id="rId14"/>
    <p:sldId id="366" r:id="rId15"/>
    <p:sldId id="341" r:id="rId16"/>
    <p:sldId id="333" r:id="rId17"/>
    <p:sldId id="332" r:id="rId18"/>
    <p:sldId id="367" r:id="rId19"/>
    <p:sldId id="368" r:id="rId20"/>
    <p:sldId id="369" r:id="rId21"/>
    <p:sldId id="370" r:id="rId22"/>
    <p:sldId id="389" r:id="rId23"/>
    <p:sldId id="371" r:id="rId24"/>
    <p:sldId id="372" r:id="rId25"/>
    <p:sldId id="373" r:id="rId26"/>
    <p:sldId id="374" r:id="rId27"/>
    <p:sldId id="376" r:id="rId28"/>
    <p:sldId id="377" r:id="rId29"/>
    <p:sldId id="375" r:id="rId30"/>
    <p:sldId id="378" r:id="rId31"/>
    <p:sldId id="379" r:id="rId32"/>
    <p:sldId id="380" r:id="rId33"/>
    <p:sldId id="381" r:id="rId34"/>
    <p:sldId id="383" r:id="rId35"/>
    <p:sldId id="382" r:id="rId36"/>
    <p:sldId id="384" r:id="rId37"/>
    <p:sldId id="385" r:id="rId38"/>
    <p:sldId id="387" r:id="rId39"/>
    <p:sldId id="323" r:id="rId40"/>
    <p:sldId id="321" r:id="rId41"/>
    <p:sldId id="331" r:id="rId42"/>
  </p:sldIdLst>
  <p:sldSz cx="12192000" cy="6858000"/>
  <p:notesSz cx="13716000" cy="2438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F6"/>
    <a:srgbClr val="EDEBE8"/>
    <a:srgbClr val="000000"/>
    <a:srgbClr val="C2CE34"/>
    <a:srgbClr val="202C8F"/>
    <a:srgbClr val="AAC4E9"/>
    <a:srgbClr val="F5CDCE"/>
    <a:srgbClr val="DF8C8C"/>
    <a:srgbClr val="D4D593"/>
    <a:srgbClr val="E6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231" autoAdjust="0"/>
  </p:normalViewPr>
  <p:slideViewPr>
    <p:cSldViewPr snapToGrid="0">
      <p:cViewPr varScale="1">
        <p:scale>
          <a:sx n="37" d="100"/>
          <a:sy n="37" d="100"/>
        </p:scale>
        <p:origin x="1032" y="256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fer Day" userId="806898b1-e06e-46c3-af95-34f60bf5117a" providerId="ADAL" clId="{FE0077DE-1756-436C-BAA4-797BF7CF2970}"/>
    <pc:docChg chg="custSel modSld">
      <pc:chgData name="Jenniffer Day" userId="806898b1-e06e-46c3-af95-34f60bf5117a" providerId="ADAL" clId="{FE0077DE-1756-436C-BAA4-797BF7CF2970}" dt="2025-04-11T15:36:30.260" v="108" actId="13244"/>
      <pc:docMkLst>
        <pc:docMk/>
      </pc:docMkLst>
      <pc:sldChg chg="modSp mod">
        <pc:chgData name="Jenniffer Day" userId="806898b1-e06e-46c3-af95-34f60bf5117a" providerId="ADAL" clId="{FE0077DE-1756-436C-BAA4-797BF7CF2970}" dt="2025-04-11T15:29:41.164" v="0" actId="33553"/>
        <pc:sldMkLst>
          <pc:docMk/>
          <pc:sldMk cId="2202437675" sldId="312"/>
        </pc:sldMkLst>
        <pc:spChg chg="mod">
          <ac:chgData name="Jenniffer Day" userId="806898b1-e06e-46c3-af95-34f60bf5117a" providerId="ADAL" clId="{FE0077DE-1756-436C-BAA4-797BF7CF2970}" dt="2025-04-11T15:29:41.164" v="0" actId="33553"/>
          <ac:spMkLst>
            <pc:docMk/>
            <pc:sldMk cId="2202437675" sldId="312"/>
            <ac:spMk id="3" creationId="{009DC14D-904F-E86E-C913-18F6B38191B6}"/>
          </ac:spMkLst>
        </pc:spChg>
      </pc:sldChg>
      <pc:sldChg chg="modSp mod">
        <pc:chgData name="Jenniffer Day" userId="806898b1-e06e-46c3-af95-34f60bf5117a" providerId="ADAL" clId="{FE0077DE-1756-436C-BAA4-797BF7CF2970}" dt="2025-04-11T15:34:05.530" v="101" actId="13244"/>
        <pc:sldMkLst>
          <pc:docMk/>
          <pc:sldMk cId="3969996159" sldId="319"/>
        </pc:sldMkLst>
        <pc:spChg chg="ord">
          <ac:chgData name="Jenniffer Day" userId="806898b1-e06e-46c3-af95-34f60bf5117a" providerId="ADAL" clId="{FE0077DE-1756-436C-BAA4-797BF7CF2970}" dt="2025-04-11T15:34:05.530" v="101" actId="13244"/>
          <ac:spMkLst>
            <pc:docMk/>
            <pc:sldMk cId="3969996159" sldId="319"/>
            <ac:spMk id="11" creationId="{1FCD4720-24E3-6F55-387C-F95466A8335D}"/>
          </ac:spMkLst>
        </pc:spChg>
        <pc:picChg chg="mod">
          <ac:chgData name="Jenniffer Day" userId="806898b1-e06e-46c3-af95-34f60bf5117a" providerId="ADAL" clId="{FE0077DE-1756-436C-BAA4-797BF7CF2970}" dt="2025-04-11T15:30:59.513" v="27" actId="962"/>
          <ac:picMkLst>
            <pc:docMk/>
            <pc:sldMk cId="3969996159" sldId="319"/>
            <ac:picMk id="2" creationId="{835EFD00-541A-ABB8-E149-874652E413A5}"/>
          </ac:picMkLst>
        </pc:picChg>
      </pc:sldChg>
      <pc:sldChg chg="modSp mod">
        <pc:chgData name="Jenniffer Day" userId="806898b1-e06e-46c3-af95-34f60bf5117a" providerId="ADAL" clId="{FE0077DE-1756-436C-BAA4-797BF7CF2970}" dt="2025-04-11T15:36:30.260" v="108" actId="13244"/>
        <pc:sldMkLst>
          <pc:docMk/>
          <pc:sldMk cId="1817607749" sldId="331"/>
        </pc:sldMkLst>
        <pc:spChg chg="mod ord">
          <ac:chgData name="Jenniffer Day" userId="806898b1-e06e-46c3-af95-34f60bf5117a" providerId="ADAL" clId="{FE0077DE-1756-436C-BAA4-797BF7CF2970}" dt="2025-04-11T15:36:30.260" v="108" actId="13244"/>
          <ac:spMkLst>
            <pc:docMk/>
            <pc:sldMk cId="1817607749" sldId="331"/>
            <ac:spMk id="5" creationId="{0C80E8BF-8CC3-2290-5957-8CBF5E3E215A}"/>
          </ac:spMkLst>
        </pc:spChg>
        <pc:picChg chg="mod">
          <ac:chgData name="Jenniffer Day" userId="806898b1-e06e-46c3-af95-34f60bf5117a" providerId="ADAL" clId="{FE0077DE-1756-436C-BAA4-797BF7CF2970}" dt="2025-04-11T15:33:04.431" v="40" actId="962"/>
          <ac:picMkLst>
            <pc:docMk/>
            <pc:sldMk cId="1817607749" sldId="331"/>
            <ac:picMk id="4" creationId="{25CE3294-DEE7-D101-7AEE-E0E24711E469}"/>
          </ac:picMkLst>
        </pc:picChg>
      </pc:sldChg>
      <pc:sldChg chg="modSp mod">
        <pc:chgData name="Jenniffer Day" userId="806898b1-e06e-46c3-af95-34f60bf5117a" providerId="ADAL" clId="{FE0077DE-1756-436C-BAA4-797BF7CF2970}" dt="2025-04-11T15:32:22.841" v="32" actId="962"/>
        <pc:sldMkLst>
          <pc:docMk/>
          <pc:sldMk cId="1696251454" sldId="341"/>
        </pc:sldMkLst>
        <pc:picChg chg="mod">
          <ac:chgData name="Jenniffer Day" userId="806898b1-e06e-46c3-af95-34f60bf5117a" providerId="ADAL" clId="{FE0077DE-1756-436C-BAA4-797BF7CF2970}" dt="2025-04-11T15:32:22.841" v="32" actId="962"/>
          <ac:picMkLst>
            <pc:docMk/>
            <pc:sldMk cId="1696251454" sldId="341"/>
            <ac:picMk id="2" creationId="{9BA4A641-01B0-E02B-4FEB-0002CC6E004C}"/>
          </ac:picMkLst>
        </pc:picChg>
      </pc:sldChg>
      <pc:sldChg chg="delSp modSp mod">
        <pc:chgData name="Jenniffer Day" userId="806898b1-e06e-46c3-af95-34f60bf5117a" providerId="ADAL" clId="{FE0077DE-1756-436C-BAA4-797BF7CF2970}" dt="2025-04-11T15:36:10.321" v="107" actId="21"/>
        <pc:sldMkLst>
          <pc:docMk/>
          <pc:sldMk cId="966897474" sldId="355"/>
        </pc:sldMkLst>
        <pc:spChg chg="del mod">
          <ac:chgData name="Jenniffer Day" userId="806898b1-e06e-46c3-af95-34f60bf5117a" providerId="ADAL" clId="{FE0077DE-1756-436C-BAA4-797BF7CF2970}" dt="2025-04-11T15:34:29.691" v="103" actId="478"/>
          <ac:spMkLst>
            <pc:docMk/>
            <pc:sldMk cId="966897474" sldId="355"/>
            <ac:spMk id="3" creationId="{9CE37F5D-2BD4-B321-94BE-B8E27573BA2B}"/>
          </ac:spMkLst>
        </pc:spChg>
        <pc:spChg chg="del">
          <ac:chgData name="Jenniffer Day" userId="806898b1-e06e-46c3-af95-34f60bf5117a" providerId="ADAL" clId="{FE0077DE-1756-436C-BAA4-797BF7CF2970}" dt="2025-04-11T15:36:10.321" v="107" actId="21"/>
          <ac:spMkLst>
            <pc:docMk/>
            <pc:sldMk cId="966897474" sldId="355"/>
            <ac:spMk id="5" creationId="{944B531D-5C52-62F6-AD26-961334F42FC9}"/>
          </ac:spMkLst>
        </pc:spChg>
        <pc:picChg chg="mod ord">
          <ac:chgData name="Jenniffer Day" userId="806898b1-e06e-46c3-af95-34f60bf5117a" providerId="ADAL" clId="{FE0077DE-1756-436C-BAA4-797BF7CF2970}" dt="2025-04-11T15:34:39.670" v="104" actId="13244"/>
          <ac:picMkLst>
            <pc:docMk/>
            <pc:sldMk cId="966897474" sldId="355"/>
            <ac:picMk id="7" creationId="{C3F14C1E-588E-F363-F848-F5906730D126}"/>
          </ac:picMkLst>
        </pc:picChg>
      </pc:sldChg>
      <pc:sldChg chg="addSp modSp mod">
        <pc:chgData name="Jenniffer Day" userId="806898b1-e06e-46c3-af95-34f60bf5117a" providerId="ADAL" clId="{FE0077DE-1756-436C-BAA4-797BF7CF2970}" dt="2025-04-11T15:34:56.909" v="105" actId="13244"/>
        <pc:sldMkLst>
          <pc:docMk/>
          <pc:sldMk cId="1843015399" sldId="364"/>
        </pc:sldMkLst>
        <pc:spChg chg="add mod ord">
          <ac:chgData name="Jenniffer Day" userId="806898b1-e06e-46c3-af95-34f60bf5117a" providerId="ADAL" clId="{FE0077DE-1756-436C-BAA4-797BF7CF2970}" dt="2025-04-11T15:34:56.909" v="105" actId="13244"/>
          <ac:spMkLst>
            <pc:docMk/>
            <pc:sldMk cId="1843015399" sldId="364"/>
            <ac:spMk id="2" creationId="{3673158A-CF4D-6481-A060-083F36051AF8}"/>
          </ac:spMkLst>
        </pc:spChg>
      </pc:sldChg>
      <pc:sldChg chg="modSp mod">
        <pc:chgData name="Jenniffer Day" userId="806898b1-e06e-46c3-af95-34f60bf5117a" providerId="ADAL" clId="{FE0077DE-1756-436C-BAA4-797BF7CF2970}" dt="2025-04-11T15:32:04.264" v="30" actId="962"/>
        <pc:sldMkLst>
          <pc:docMk/>
          <pc:sldMk cId="181920573" sldId="366"/>
        </pc:sldMkLst>
        <pc:picChg chg="mod">
          <ac:chgData name="Jenniffer Day" userId="806898b1-e06e-46c3-af95-34f60bf5117a" providerId="ADAL" clId="{FE0077DE-1756-436C-BAA4-797BF7CF2970}" dt="2025-04-11T15:32:04.264" v="30" actId="962"/>
          <ac:picMkLst>
            <pc:docMk/>
            <pc:sldMk cId="181920573" sldId="366"/>
            <ac:picMk id="3" creationId="{CCD7CFA4-1455-C865-CE83-3A7005C2B9CF}"/>
          </ac:picMkLst>
        </pc:picChg>
      </pc:sldChg>
      <pc:sldChg chg="delSp modSp mod">
        <pc:chgData name="Jenniffer Day" userId="806898b1-e06e-46c3-af95-34f60bf5117a" providerId="ADAL" clId="{FE0077DE-1756-436C-BAA4-797BF7CF2970}" dt="2025-04-11T15:35:30.744" v="106" actId="21"/>
        <pc:sldMkLst>
          <pc:docMk/>
          <pc:sldMk cId="871517106" sldId="389"/>
        </pc:sldMkLst>
        <pc:spChg chg="del">
          <ac:chgData name="Jenniffer Day" userId="806898b1-e06e-46c3-af95-34f60bf5117a" providerId="ADAL" clId="{FE0077DE-1756-436C-BAA4-797BF7CF2970}" dt="2025-04-11T15:35:30.744" v="106" actId="21"/>
          <ac:spMkLst>
            <pc:docMk/>
            <pc:sldMk cId="871517106" sldId="389"/>
            <ac:spMk id="4" creationId="{97DCC342-9FD1-7055-EAAC-008DC851B13F}"/>
          </ac:spMkLst>
        </pc:spChg>
        <pc:picChg chg="mod">
          <ac:chgData name="Jenniffer Day" userId="806898b1-e06e-46c3-af95-34f60bf5117a" providerId="ADAL" clId="{FE0077DE-1756-436C-BAA4-797BF7CF2970}" dt="2025-04-11T15:32:37.903" v="36" actId="962"/>
          <ac:picMkLst>
            <pc:docMk/>
            <pc:sldMk cId="871517106" sldId="389"/>
            <ac:picMk id="5" creationId="{11EB796E-3395-30DA-7E3A-83224CA6866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26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80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01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56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47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9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07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93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5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8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98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32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0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36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488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17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72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2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720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68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6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21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158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552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124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867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07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718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6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0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58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61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2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7C5A074-D2F3-2E5B-1492-851AADCA0023}"/>
              </a:ext>
            </a:extLst>
          </p:cNvPr>
          <p:cNvSpPr>
            <a:spLocks/>
          </p:cNvSpPr>
          <p:nvPr userDrawn="1"/>
        </p:nvSpPr>
        <p:spPr bwMode="auto">
          <a:xfrm flipH="1" flipV="1">
            <a:off x="-20226" y="-19052"/>
            <a:ext cx="5316126" cy="6877051"/>
          </a:xfrm>
          <a:custGeom>
            <a:avLst/>
            <a:gdLst>
              <a:gd name="T0" fmla="*/ 1198 w 1198"/>
              <a:gd name="T1" fmla="*/ 0 h 1441"/>
              <a:gd name="T2" fmla="*/ 0 w 1198"/>
              <a:gd name="T3" fmla="*/ 1441 h 1441"/>
              <a:gd name="T4" fmla="*/ 1198 w 1198"/>
              <a:gd name="T5" fmla="*/ 1441 h 1441"/>
              <a:gd name="T6" fmla="*/ 1198 w 1198"/>
              <a:gd name="T7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8" h="1441">
                <a:moveTo>
                  <a:pt x="1198" y="0"/>
                </a:moveTo>
                <a:lnTo>
                  <a:pt x="0" y="1441"/>
                </a:lnTo>
                <a:lnTo>
                  <a:pt x="1198" y="1441"/>
                </a:lnTo>
                <a:lnTo>
                  <a:pt x="1198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F8F99A-34BF-8D89-6F90-EA1F1BF750EC}"/>
              </a:ext>
            </a:extLst>
          </p:cNvPr>
          <p:cNvSpPr/>
          <p:nvPr userDrawn="1"/>
        </p:nvSpPr>
        <p:spPr>
          <a:xfrm>
            <a:off x="2838450" y="180975"/>
            <a:ext cx="6515100" cy="65151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28">
            <a:extLst>
              <a:ext uri="{FF2B5EF4-FFF2-40B4-BE49-F238E27FC236}">
                <a16:creationId xmlns:a16="http://schemas.microsoft.com/office/drawing/2014/main" id="{DF034339-1668-9B11-80B4-8CF95FA6E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935355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FE94C4-D818-5182-2087-306E0282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19" name="Freeform: Shape 28">
              <a:extLst>
                <a:ext uri="{FF2B5EF4-FFF2-40B4-BE49-F238E27FC236}">
                  <a16:creationId xmlns:a16="http://schemas.microsoft.com/office/drawing/2014/main" id="{5829679C-76D0-B5EA-7A22-034326EE2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A5430024-685B-C108-1F27-FC8AB98BC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EC4BCE2B-8881-F0F7-DA2B-8A878CB7B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98AC79CC-1A14-7596-31B7-C22D88619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67699" y="0"/>
            <a:ext cx="3931077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2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3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4000" cap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7472"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>
              <a:lnSpc>
                <a:spcPct val="15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4000" b="1" cap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D39EEB-598A-827B-95D1-C66F83A02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5" y="-288"/>
            <a:ext cx="467409" cy="34671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4000" cap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7472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6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 cap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1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1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1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1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4000" cap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tx1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4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7472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4000" cap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3464" indent="-283464">
              <a:spcBef>
                <a:spcPts val="1000"/>
              </a:spcBef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83464" indent="-283464">
              <a:spcBef>
                <a:spcPts val="1000"/>
              </a:spcBef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83464" indent="-283464">
              <a:spcBef>
                <a:spcPts val="1000"/>
              </a:spcBef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83464" indent="-283464">
              <a:spcBef>
                <a:spcPts val="1000"/>
              </a:spcBef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3464" indent="-283464">
              <a:spcBef>
                <a:spcPts val="1000"/>
              </a:spcBef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83464" indent="-283464">
              <a:spcBef>
                <a:spcPts val="1000"/>
              </a:spcBef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83464" indent="-283464">
              <a:spcBef>
                <a:spcPts val="1000"/>
              </a:spcBef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83464" indent="-283464">
              <a:spcBef>
                <a:spcPts val="1000"/>
              </a:spcBef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 cap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-283464">
              <a:spcBef>
                <a:spcPts val="1000"/>
              </a:spcBef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indent="-283464">
              <a:spcBef>
                <a:spcPts val="1000"/>
              </a:spcBef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indent="-283464">
              <a:spcBef>
                <a:spcPts val="1000"/>
              </a:spcBef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indent="-283464">
              <a:spcBef>
                <a:spcPts val="1000"/>
              </a:spcBef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tx1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4000" b="1" cap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000" b="1" kern="1200" cap="none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9DC14D-904F-E86E-C913-18F6B38191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34532" y="2300215"/>
            <a:ext cx="5722936" cy="44627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Interpreter Skills for Elections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DFAF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Somali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DFAF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269" y="159881"/>
            <a:ext cx="5955578" cy="1794784"/>
          </a:xfrm>
        </p:spPr>
        <p:txBody>
          <a:bodyPr/>
          <a:lstStyle/>
          <a:p>
            <a:r>
              <a:rPr lang="en-US" sz="5400" dirty="0"/>
              <a:t>Conduct: Carry out best practices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7834C-B7F7-03EE-5954-3A466CDE6CE5}"/>
              </a:ext>
            </a:extLst>
          </p:cNvPr>
          <p:cNvSpPr txBox="1"/>
          <p:nvPr/>
        </p:nvSpPr>
        <p:spPr>
          <a:xfrm>
            <a:off x="3289955" y="2111603"/>
            <a:ext cx="83050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Help voters when requested and step away when they no longer need you.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If you don’t know a word or phrase, describe it, or rephrase it in English first, so that the voter fully understands.</a:t>
            </a:r>
          </a:p>
        </p:txBody>
      </p:sp>
    </p:spTree>
    <p:extLst>
      <p:ext uri="{BB962C8B-B14F-4D97-AF65-F5344CB8AC3E}">
        <p14:creationId xmlns:p14="http://schemas.microsoft.com/office/powerpoint/2010/main" val="6402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269" y="159881"/>
            <a:ext cx="5955578" cy="1794784"/>
          </a:xfrm>
        </p:spPr>
        <p:txBody>
          <a:bodyPr/>
          <a:lstStyle/>
          <a:p>
            <a:r>
              <a:rPr lang="en-US" sz="5400" dirty="0"/>
              <a:t>Conduct: Body Language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7834C-B7F7-03EE-5954-3A466CDE6CE5}"/>
              </a:ext>
            </a:extLst>
          </p:cNvPr>
          <p:cNvSpPr txBox="1"/>
          <p:nvPr/>
        </p:nvSpPr>
        <p:spPr>
          <a:xfrm>
            <a:off x="3289955" y="2111603"/>
            <a:ext cx="83050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Stay close enough that you can keep your voice low for privacy.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Don’t be so close you make them uncomfortable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Don’t watch who they vote for.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Appear relaxed and confident.</a:t>
            </a:r>
          </a:p>
        </p:txBody>
      </p:sp>
      <p:pic>
        <p:nvPicPr>
          <p:cNvPr id="3" name="Google Shape;219;p40" descr="Illustration of two people shaking hands with comment boxes over their heads representing speech.">
            <a:extLst>
              <a:ext uri="{FF2B5EF4-FFF2-40B4-BE49-F238E27FC236}">
                <a16:creationId xmlns:a16="http://schemas.microsoft.com/office/drawing/2014/main" id="{CCD7CFA4-1455-C865-CE83-3A7005C2B9C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031" y="2989820"/>
            <a:ext cx="1117512" cy="1014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7D3C22-FD3E-D37F-8806-24BC0C5F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264664"/>
            <a:ext cx="9875463" cy="791191"/>
          </a:xfrm>
        </p:spPr>
        <p:txBody>
          <a:bodyPr/>
          <a:lstStyle/>
          <a:p>
            <a:r>
              <a:rPr lang="en-US" sz="4800" dirty="0"/>
              <a:t>I will do all I can within the law to help you vote today.</a:t>
            </a:r>
          </a:p>
        </p:txBody>
      </p:sp>
      <p:pic>
        <p:nvPicPr>
          <p:cNvPr id="2" name="Content Placeholder 1" descr="A group of people standing in a room.&#10;&#10;">
            <a:extLst>
              <a:ext uri="{FF2B5EF4-FFF2-40B4-BE49-F238E27FC236}">
                <a16:creationId xmlns:a16="http://schemas.microsoft.com/office/drawing/2014/main" id="{9BA4A641-01B0-E02B-4FEB-0002CC6E00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27812" y="2260007"/>
            <a:ext cx="6540394" cy="43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5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2777-C6D5-E475-9727-FDCE7AE5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634" y="692943"/>
            <a:ext cx="7043617" cy="988094"/>
          </a:xfrm>
        </p:spPr>
        <p:txBody>
          <a:bodyPr/>
          <a:lstStyle/>
          <a:p>
            <a:r>
              <a:rPr lang="en-US" dirty="0"/>
              <a:t>How to be an election interpreter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55DC6-390E-94C4-AC28-14F36068D294}"/>
              </a:ext>
            </a:extLst>
          </p:cNvPr>
          <p:cNvSpPr txBox="1">
            <a:spLocks/>
          </p:cNvSpPr>
          <p:nvPr/>
        </p:nvSpPr>
        <p:spPr>
          <a:xfrm>
            <a:off x="3888634" y="1966333"/>
            <a:ext cx="7697777" cy="3917109"/>
          </a:xfrm>
          <a:prstGeom prst="rect">
            <a:avLst/>
          </a:prstGeom>
        </p:spPr>
        <p:txBody>
          <a:bodyPr vert="horz" lIns="118334" tIns="59167" rIns="118334" bIns="59167" rtlCol="0">
            <a:no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776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to determine what information the voter needs.</a:t>
            </a:r>
          </a:p>
          <a:p>
            <a:pPr marL="342900" indent="-342900" algn="l">
              <a:lnSpc>
                <a:spcPct val="100000"/>
              </a:lnSpc>
              <a:spcBef>
                <a:spcPts val="776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 carefully so that they will trust the process and can vote confidently and independently.</a:t>
            </a:r>
          </a:p>
          <a:p>
            <a:pPr marL="342900" indent="-342900" algn="l">
              <a:lnSpc>
                <a:spcPct val="100000"/>
              </a:lnSpc>
              <a:spcBef>
                <a:spcPts val="776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you stay neutral. </a:t>
            </a:r>
          </a:p>
          <a:p>
            <a:pPr marL="342900" indent="-342900" algn="l">
              <a:lnSpc>
                <a:spcPct val="100000"/>
              </a:lnSpc>
              <a:spcBef>
                <a:spcPts val="776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prompt the voter to choose any particular candidate or political party.</a:t>
            </a:r>
          </a:p>
        </p:txBody>
      </p:sp>
    </p:spTree>
    <p:extLst>
      <p:ext uri="{BB962C8B-B14F-4D97-AF65-F5344CB8AC3E}">
        <p14:creationId xmlns:p14="http://schemas.microsoft.com/office/powerpoint/2010/main" val="5327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952" y="2917892"/>
            <a:ext cx="10402704" cy="272770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3800" dirty="0"/>
              <a:t>Election Day</a:t>
            </a:r>
            <a:br>
              <a:rPr lang="en-US" sz="13800" dirty="0"/>
            </a:br>
            <a:r>
              <a:rPr lang="en-US" sz="13800" dirty="0"/>
              <a:t>Scenarios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925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220" y="1852663"/>
            <a:ext cx="10402704" cy="272770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600" dirty="0"/>
              <a:t>I want to check in </a:t>
            </a:r>
            <a:br>
              <a:rPr lang="en-US" sz="6600" dirty="0"/>
            </a:br>
            <a:r>
              <a:rPr lang="en-US" sz="6600" dirty="0"/>
              <a:t>(right precinct)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8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220" y="1852663"/>
            <a:ext cx="10402704" cy="272770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600" dirty="0"/>
              <a:t>I want to register</a:t>
            </a:r>
            <a:br>
              <a:rPr lang="en-US" sz="6600" dirty="0"/>
            </a:br>
            <a:r>
              <a:rPr lang="en-US" sz="6600" dirty="0"/>
              <a:t>(right precinct)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4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220" y="1852663"/>
            <a:ext cx="10402704" cy="272770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600" dirty="0"/>
              <a:t>I want to check in </a:t>
            </a:r>
            <a:br>
              <a:rPr lang="en-US" sz="6600" dirty="0"/>
            </a:br>
            <a:r>
              <a:rPr lang="en-US" sz="6600" dirty="0"/>
              <a:t>(wrong precinct)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0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220" y="1852663"/>
            <a:ext cx="10402704" cy="272770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600" dirty="0"/>
              <a:t>I want to register</a:t>
            </a:r>
            <a:br>
              <a:rPr lang="en-US" sz="6600" dirty="0"/>
            </a:br>
            <a:r>
              <a:rPr lang="en-US" sz="6600" dirty="0"/>
              <a:t>(wrong precinct)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8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FCD4720-24E3-6F55-387C-F95466A8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34" y="928718"/>
            <a:ext cx="9401767" cy="993001"/>
          </a:xfrm>
        </p:spPr>
        <p:txBody>
          <a:bodyPr/>
          <a:lstStyle/>
          <a:p>
            <a:r>
              <a:rPr lang="en-US" sz="5400" dirty="0"/>
              <a:t>Party Balance Tasks</a:t>
            </a:r>
            <a:br>
              <a:rPr lang="en-US" sz="5400" dirty="0"/>
            </a:br>
            <a:r>
              <a:rPr lang="en-US" sz="4000" b="0" dirty="0"/>
              <a:t>Require judges from two major parties</a:t>
            </a:r>
            <a:endParaRPr lang="en-US" sz="5400" b="0" dirty="0"/>
          </a:p>
        </p:txBody>
      </p:sp>
      <p:pic>
        <p:nvPicPr>
          <p:cNvPr id="5" name="Picture 4" descr="A poll worker assisting voters.">
            <a:extLst>
              <a:ext uri="{FF2B5EF4-FFF2-40B4-BE49-F238E27FC236}">
                <a16:creationId xmlns:a16="http://schemas.microsoft.com/office/drawing/2014/main" id="{11EB796E-3395-30DA-7E3A-83224CA686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11834" y="2218489"/>
            <a:ext cx="5842585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71" y="163009"/>
            <a:ext cx="6583680" cy="1531357"/>
          </a:xfrm>
        </p:spPr>
        <p:txBody>
          <a:bodyPr/>
          <a:lstStyle/>
          <a:p>
            <a:r>
              <a:rPr lang="en-US" sz="5400" dirty="0"/>
              <a:t>Goal for Tonight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48" y="1981067"/>
            <a:ext cx="7324725" cy="5049727"/>
          </a:xfrm>
        </p:spPr>
        <p:txBody>
          <a:bodyPr vert="horz" lIns="91440" tIns="0" rIns="9144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2"/>
                </a:solidFill>
                <a:latin typeface="Calibri"/>
                <a:cs typeface="Calibri"/>
              </a:rPr>
              <a:t>Come together as a community of election judges sharing with each other to better serve Somali-speaking voters in Minneapolis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4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2777-C6D5-E475-9727-FDCE7AE5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634" y="692943"/>
            <a:ext cx="7043617" cy="988094"/>
          </a:xfrm>
        </p:spPr>
        <p:txBody>
          <a:bodyPr/>
          <a:lstStyle/>
          <a:p>
            <a:r>
              <a:rPr lang="en-US" dirty="0"/>
              <a:t>Party Balance Tasks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55DC6-390E-94C4-AC28-14F36068D294}"/>
              </a:ext>
            </a:extLst>
          </p:cNvPr>
          <p:cNvSpPr txBox="1">
            <a:spLocks/>
          </p:cNvSpPr>
          <p:nvPr/>
        </p:nvSpPr>
        <p:spPr>
          <a:xfrm>
            <a:off x="3888634" y="1966333"/>
            <a:ext cx="7697777" cy="3917109"/>
          </a:xfrm>
          <a:prstGeom prst="rect">
            <a:avLst/>
          </a:prstGeom>
        </p:spPr>
        <p:txBody>
          <a:bodyPr vert="horz" lIns="118334" tIns="59167" rIns="118334" bIns="59167" rtlCol="0">
            <a:no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776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judges and others not aligned with a party have two judges of different parties watch when interpreting for these tasks.</a:t>
            </a:r>
          </a:p>
          <a:p>
            <a:pPr marL="457200" indent="-457200" algn="l">
              <a:lnSpc>
                <a:spcPct val="100000"/>
              </a:lnSpc>
              <a:spcBef>
                <a:spcPts val="776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Marking a ballot</a:t>
            </a:r>
          </a:p>
          <a:p>
            <a:pPr marL="457200" indent="-457200" algn="l">
              <a:lnSpc>
                <a:spcPct val="100000"/>
              </a:lnSpc>
              <a:spcBef>
                <a:spcPts val="776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Curbside voting</a:t>
            </a:r>
          </a:p>
        </p:txBody>
      </p:sp>
    </p:spTree>
    <p:extLst>
      <p:ext uri="{BB962C8B-B14F-4D97-AF65-F5344CB8AC3E}">
        <p14:creationId xmlns:p14="http://schemas.microsoft.com/office/powerpoint/2010/main" val="241459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269" y="159881"/>
            <a:ext cx="5955578" cy="1794784"/>
          </a:xfrm>
        </p:spPr>
        <p:txBody>
          <a:bodyPr/>
          <a:lstStyle/>
          <a:p>
            <a:r>
              <a:rPr lang="en-US" sz="5400" dirty="0"/>
              <a:t>Marking a ballot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7834C-B7F7-03EE-5954-3A466CDE6CE5}"/>
              </a:ext>
            </a:extLst>
          </p:cNvPr>
          <p:cNvSpPr txBox="1"/>
          <p:nvPr/>
        </p:nvSpPr>
        <p:spPr>
          <a:xfrm>
            <a:off x="3289955" y="2111603"/>
            <a:ext cx="83050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Read all candidates to the voter, unless they tell you right away who they want.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If a voter makes a mistake, they can get a new ballot.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When done, offer to read back the choices they made.</a:t>
            </a:r>
          </a:p>
        </p:txBody>
      </p:sp>
    </p:spTree>
    <p:extLst>
      <p:ext uri="{BB962C8B-B14F-4D97-AF65-F5344CB8AC3E}">
        <p14:creationId xmlns:p14="http://schemas.microsoft.com/office/powerpoint/2010/main" val="109139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72" y="2795344"/>
            <a:ext cx="10402704" cy="272770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600" dirty="0"/>
              <a:t>Asking for too much information</a:t>
            </a:r>
            <a:br>
              <a:rPr lang="en-US" sz="6600" dirty="0"/>
            </a:br>
            <a:br>
              <a:rPr lang="en-US" sz="6600" dirty="0"/>
            </a:br>
            <a:r>
              <a:rPr lang="en-US" sz="4400" dirty="0"/>
              <a:t>Who should I vote for?</a:t>
            </a:r>
            <a:br>
              <a:rPr lang="en-US" sz="4400" dirty="0"/>
            </a:br>
            <a:r>
              <a:rPr lang="en-US" sz="4400" dirty="0"/>
              <a:t>Can you do this for me?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17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124" y="2493687"/>
            <a:ext cx="7775903" cy="272770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600" dirty="0"/>
              <a:t>Ballot error</a:t>
            </a:r>
            <a:br>
              <a:rPr lang="en-US" sz="6600" dirty="0"/>
            </a:br>
            <a:br>
              <a:rPr lang="en-US" sz="6600" dirty="0"/>
            </a:br>
            <a:r>
              <a:rPr lang="en-US" sz="4400" dirty="0"/>
              <a:t>The ballot counter finds an error on the ballot. Explain how to fix the problem.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7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269" y="159881"/>
            <a:ext cx="5955578" cy="1794784"/>
          </a:xfrm>
        </p:spPr>
        <p:txBody>
          <a:bodyPr/>
          <a:lstStyle/>
          <a:p>
            <a:r>
              <a:rPr lang="en-US" sz="5400" dirty="0"/>
              <a:t>You are not alone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7834C-B7F7-03EE-5954-3A466CDE6CE5}"/>
              </a:ext>
            </a:extLst>
          </p:cNvPr>
          <p:cNvSpPr txBox="1"/>
          <p:nvPr/>
        </p:nvSpPr>
        <p:spPr>
          <a:xfrm>
            <a:off x="3289955" y="2111603"/>
            <a:ext cx="83050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We have a hotline to a professional interpreting service.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Your head judges will support you, answer questions, solve problems.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Training covers procedures in detail.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Check your training manual.</a:t>
            </a:r>
          </a:p>
        </p:txBody>
      </p:sp>
    </p:spTree>
    <p:extLst>
      <p:ext uri="{BB962C8B-B14F-4D97-AF65-F5344CB8AC3E}">
        <p14:creationId xmlns:p14="http://schemas.microsoft.com/office/powerpoint/2010/main" val="7592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2777-C6D5-E475-9727-FDCE7AE5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634" y="692943"/>
            <a:ext cx="7043617" cy="988094"/>
          </a:xfrm>
        </p:spPr>
        <p:txBody>
          <a:bodyPr/>
          <a:lstStyle/>
          <a:p>
            <a:r>
              <a:rPr lang="en-US" dirty="0"/>
              <a:t>Campaign Workers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55DC6-390E-94C4-AC28-14F36068D294}"/>
              </a:ext>
            </a:extLst>
          </p:cNvPr>
          <p:cNvSpPr txBox="1">
            <a:spLocks/>
          </p:cNvSpPr>
          <p:nvPr/>
        </p:nvSpPr>
        <p:spPr>
          <a:xfrm>
            <a:off x="3888634" y="1966333"/>
            <a:ext cx="7697777" cy="3917109"/>
          </a:xfrm>
          <a:prstGeom prst="rect">
            <a:avLst/>
          </a:prstGeom>
        </p:spPr>
        <p:txBody>
          <a:bodyPr vert="horz" lIns="118334" tIns="59167" rIns="118334" bIns="59167" rtlCol="0">
            <a:no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776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you, campaign workers have to follow rules.</a:t>
            </a:r>
          </a:p>
          <a:p>
            <a:pPr marL="457200" indent="-457200" algn="l">
              <a:lnSpc>
                <a:spcPct val="100000"/>
              </a:lnSpc>
              <a:spcBef>
                <a:spcPts val="776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Communicate and enforce boundaries.</a:t>
            </a:r>
          </a:p>
          <a:p>
            <a:pPr marL="457200" indent="-457200" algn="l">
              <a:lnSpc>
                <a:spcPct val="100000"/>
              </a:lnSpc>
              <a:spcBef>
                <a:spcPts val="776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help voters if the voter wants them to. We work for the voter.</a:t>
            </a:r>
          </a:p>
          <a:p>
            <a:pPr marL="457200" indent="-457200" algn="l">
              <a:lnSpc>
                <a:spcPct val="100000"/>
              </a:lnSpc>
              <a:spcBef>
                <a:spcPts val="776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another voter or helper interferes, ask head judge team for help.</a:t>
            </a:r>
          </a:p>
          <a:p>
            <a:pPr marL="457200" indent="-457200" algn="l">
              <a:lnSpc>
                <a:spcPct val="100000"/>
              </a:lnSpc>
              <a:spcBef>
                <a:spcPts val="776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124" y="2493687"/>
            <a:ext cx="7775903" cy="272770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600" dirty="0"/>
              <a:t>Sample ballots &amp; campaign flyers</a:t>
            </a:r>
            <a:br>
              <a:rPr lang="en-US" sz="6600" dirty="0"/>
            </a:br>
            <a:br>
              <a:rPr lang="en-US" sz="6600" dirty="0"/>
            </a:br>
            <a:r>
              <a:rPr lang="en-US" sz="4400" dirty="0"/>
              <a:t>Are voters allowed to use them?</a:t>
            </a:r>
            <a:br>
              <a:rPr lang="en-US" sz="4400" dirty="0"/>
            </a:br>
            <a:r>
              <a:rPr lang="en-US" sz="4400" dirty="0"/>
              <a:t>What are the limits?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1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124" y="2493687"/>
            <a:ext cx="7775903" cy="272770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600" dirty="0"/>
              <a:t>Voter brings a mail ballot</a:t>
            </a:r>
            <a:br>
              <a:rPr lang="en-US" sz="6600" dirty="0"/>
            </a:br>
            <a:br>
              <a:rPr lang="en-US" sz="6600" dirty="0"/>
            </a:br>
            <a:r>
              <a:rPr lang="en-US" sz="4400" dirty="0"/>
              <a:t>What should you do?</a:t>
            </a:r>
            <a:br>
              <a:rPr lang="en-US" sz="4400" dirty="0"/>
            </a:br>
            <a:r>
              <a:rPr lang="en-US" sz="4400" dirty="0"/>
              <a:t>What should the voter do?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9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124" y="2493687"/>
            <a:ext cx="7775903" cy="272770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600" dirty="0"/>
              <a:t>People are nice, usually</a:t>
            </a:r>
            <a:br>
              <a:rPr lang="en-US" sz="6600" dirty="0"/>
            </a:br>
            <a:br>
              <a:rPr lang="en-US" sz="6600" dirty="0"/>
            </a:br>
            <a:r>
              <a:rPr lang="en-US" sz="4400" dirty="0"/>
              <a:t>A voter treats you rudely, being impolite and disruptive.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2777-C6D5-E475-9727-FDCE7AE5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634" y="1296259"/>
            <a:ext cx="7043617" cy="988094"/>
          </a:xfrm>
        </p:spPr>
        <p:txBody>
          <a:bodyPr/>
          <a:lstStyle/>
          <a:p>
            <a:r>
              <a:rPr lang="en-US" sz="6000" dirty="0"/>
              <a:t>Inappropriate behavior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55DC6-390E-94C4-AC28-14F36068D294}"/>
              </a:ext>
            </a:extLst>
          </p:cNvPr>
          <p:cNvSpPr txBox="1">
            <a:spLocks/>
          </p:cNvSpPr>
          <p:nvPr/>
        </p:nvSpPr>
        <p:spPr>
          <a:xfrm>
            <a:off x="3888634" y="2682770"/>
            <a:ext cx="7697777" cy="3917109"/>
          </a:xfrm>
          <a:prstGeom prst="rect">
            <a:avLst/>
          </a:prstGeom>
        </p:spPr>
        <p:txBody>
          <a:bodyPr vert="horz" lIns="118334" tIns="59167" rIns="118334" bIns="59167" rtlCol="0">
            <a:no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776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deserve to be respected.</a:t>
            </a:r>
          </a:p>
          <a:p>
            <a:pPr marL="457200" indent="-457200" algn="l">
              <a:lnSpc>
                <a:spcPct val="100000"/>
              </a:lnSpc>
              <a:spcBef>
                <a:spcPts val="776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safety is absolutely important to us.</a:t>
            </a:r>
          </a:p>
          <a:p>
            <a:pPr marL="457200" indent="-457200" algn="l">
              <a:lnSpc>
                <a:spcPct val="100000"/>
              </a:lnSpc>
              <a:spcBef>
                <a:spcPts val="776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71" y="163009"/>
            <a:ext cx="6583680" cy="1531357"/>
          </a:xfrm>
        </p:spPr>
        <p:txBody>
          <a:bodyPr/>
          <a:lstStyle/>
          <a:p>
            <a:r>
              <a:rPr lang="en-US" sz="5400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1" y="1811384"/>
            <a:ext cx="7324725" cy="5049727"/>
          </a:xfrm>
        </p:spPr>
        <p:txBody>
          <a:bodyPr vert="horz" lIns="91440" tIns="0" rIns="9144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buChar char="•"/>
            </a:pPr>
            <a:r>
              <a:rPr lang="en-US" sz="3200" dirty="0">
                <a:solidFill>
                  <a:schemeClr val="tx2"/>
                </a:solidFill>
                <a:latin typeface="Calibri"/>
                <a:cs typeface="Calibri"/>
              </a:rPr>
              <a:t>Caryn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3200" dirty="0">
                <a:solidFill>
                  <a:schemeClr val="tx2"/>
                </a:solidFill>
                <a:latin typeface="Calibri"/>
                <a:cs typeface="Calibri"/>
              </a:rPr>
              <a:t>Charles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3200" dirty="0">
                <a:solidFill>
                  <a:schemeClr val="tx2"/>
                </a:solidFill>
                <a:latin typeface="Calibri"/>
                <a:cs typeface="Calibri"/>
              </a:rPr>
              <a:t>Table hosts: Ayan, Harun, Abshir, AK</a:t>
            </a:r>
          </a:p>
          <a:p>
            <a:pPr marL="342900" indent="-342900">
              <a:lnSpc>
                <a:spcPct val="100000"/>
              </a:lnSpc>
              <a:buChar char="•"/>
            </a:pPr>
            <a:endParaRPr lang="en-US" sz="32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269" y="159881"/>
            <a:ext cx="5955578" cy="1794784"/>
          </a:xfrm>
        </p:spPr>
        <p:txBody>
          <a:bodyPr/>
          <a:lstStyle/>
          <a:p>
            <a:r>
              <a:rPr lang="en-US" sz="5400" dirty="0"/>
              <a:t>Interpreting </a:t>
            </a:r>
            <a:br>
              <a:rPr lang="en-US" sz="5400" dirty="0"/>
            </a:br>
            <a:r>
              <a:rPr lang="en-US" sz="5400" dirty="0"/>
              <a:t>best practices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7834C-B7F7-03EE-5954-3A466CDE6CE5}"/>
              </a:ext>
            </a:extLst>
          </p:cNvPr>
          <p:cNvSpPr txBox="1"/>
          <p:nvPr/>
        </p:nvSpPr>
        <p:spPr>
          <a:xfrm>
            <a:off x="3289955" y="2111603"/>
            <a:ext cx="83050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sz="4000" dirty="0">
              <a:solidFill>
                <a:schemeClr val="tx2"/>
              </a:solidFill>
              <a:latin typeface="Calibri"/>
              <a:cs typeface="Calibri"/>
            </a:endParaRPr>
          </a:p>
          <a:p>
            <a:pPr fontAlgn="base"/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As a neutral party, we do not want to mislead or make decisions for the voter—which would be unethical and, in some cases, illegal.</a:t>
            </a:r>
          </a:p>
        </p:txBody>
      </p:sp>
    </p:spTree>
    <p:extLst>
      <p:ext uri="{BB962C8B-B14F-4D97-AF65-F5344CB8AC3E}">
        <p14:creationId xmlns:p14="http://schemas.microsoft.com/office/powerpoint/2010/main" val="276442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7D3C22-FD3E-D37F-8806-24BC0C5F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264664"/>
            <a:ext cx="9875463" cy="791191"/>
          </a:xfrm>
        </p:spPr>
        <p:txBody>
          <a:bodyPr/>
          <a:lstStyle/>
          <a:p>
            <a:r>
              <a:rPr lang="en-US" sz="4800" dirty="0"/>
              <a:t>Activity: Helping fellow interpreters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621FB-E104-E63F-6016-008A9FCCB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9100" y="2821349"/>
            <a:ext cx="9337395" cy="3961593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 everyone who is interpreting for Somali voters could be here tonight. What will you tell others in your precinct about interpreting for voters?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269" y="159881"/>
            <a:ext cx="8305014" cy="1794784"/>
          </a:xfrm>
        </p:spPr>
        <p:txBody>
          <a:bodyPr/>
          <a:lstStyle/>
          <a:p>
            <a:r>
              <a:rPr lang="en-US" sz="5400" dirty="0"/>
              <a:t>Listening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7834C-B7F7-03EE-5954-3A466CDE6CE5}"/>
              </a:ext>
            </a:extLst>
          </p:cNvPr>
          <p:cNvSpPr txBox="1"/>
          <p:nvPr/>
        </p:nvSpPr>
        <p:spPr>
          <a:xfrm>
            <a:off x="3393650" y="2187018"/>
            <a:ext cx="83050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sz="40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Make sure you are hearing voters correctly – confirm what you have heard.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It may be helpful to phrase it differently if you’re unsure you understood.</a:t>
            </a:r>
          </a:p>
        </p:txBody>
      </p:sp>
    </p:spTree>
    <p:extLst>
      <p:ext uri="{BB962C8B-B14F-4D97-AF65-F5344CB8AC3E}">
        <p14:creationId xmlns:p14="http://schemas.microsoft.com/office/powerpoint/2010/main" val="37575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269" y="159881"/>
            <a:ext cx="8305014" cy="1794784"/>
          </a:xfrm>
        </p:spPr>
        <p:txBody>
          <a:bodyPr/>
          <a:lstStyle/>
          <a:p>
            <a:r>
              <a:rPr lang="en-US" sz="5400" dirty="0"/>
              <a:t>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7834C-B7F7-03EE-5954-3A466CDE6CE5}"/>
              </a:ext>
            </a:extLst>
          </p:cNvPr>
          <p:cNvSpPr txBox="1"/>
          <p:nvPr/>
        </p:nvSpPr>
        <p:spPr>
          <a:xfrm>
            <a:off x="3195687" y="1404594"/>
            <a:ext cx="83050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sz="40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Adjust your volume so you can be heard without being overheard in a crowded room.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Privacy matters, even if using a language others in the room may not share.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Pronounce carefully.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Use simple words, don’t obfuscate unnecessarily.</a:t>
            </a:r>
          </a:p>
        </p:txBody>
      </p:sp>
    </p:spTree>
    <p:extLst>
      <p:ext uri="{BB962C8B-B14F-4D97-AF65-F5344CB8AC3E}">
        <p14:creationId xmlns:p14="http://schemas.microsoft.com/office/powerpoint/2010/main" val="9964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269" y="159881"/>
            <a:ext cx="8305014" cy="1794784"/>
          </a:xfrm>
        </p:spPr>
        <p:txBody>
          <a:bodyPr/>
          <a:lstStyle/>
          <a:p>
            <a:r>
              <a:rPr lang="en-US" sz="5400" dirty="0"/>
              <a:t>Give space and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7834C-B7F7-03EE-5954-3A466CDE6CE5}"/>
              </a:ext>
            </a:extLst>
          </p:cNvPr>
          <p:cNvSpPr txBox="1"/>
          <p:nvPr/>
        </p:nvSpPr>
        <p:spPr>
          <a:xfrm>
            <a:off x="3242820" y="1706252"/>
            <a:ext cx="849355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sz="40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Do not rush, ever.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Save space for questions or explanations.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Speaking more slowly helps people understand you more clearly.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Show patience and willingness to adjust your style or the information you provide, etc.</a:t>
            </a:r>
          </a:p>
        </p:txBody>
      </p:sp>
    </p:spTree>
    <p:extLst>
      <p:ext uri="{BB962C8B-B14F-4D97-AF65-F5344CB8AC3E}">
        <p14:creationId xmlns:p14="http://schemas.microsoft.com/office/powerpoint/2010/main" val="74362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2777-C6D5-E475-9727-FDCE7AE5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634" y="504408"/>
            <a:ext cx="7329263" cy="988094"/>
          </a:xfrm>
        </p:spPr>
        <p:txBody>
          <a:bodyPr/>
          <a:lstStyle/>
          <a:p>
            <a:r>
              <a:rPr lang="en-US" sz="6000" dirty="0"/>
              <a:t>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55DC6-390E-94C4-AC28-14F36068D294}"/>
              </a:ext>
            </a:extLst>
          </p:cNvPr>
          <p:cNvSpPr txBox="1">
            <a:spLocks/>
          </p:cNvSpPr>
          <p:nvPr/>
        </p:nvSpPr>
        <p:spPr>
          <a:xfrm>
            <a:off x="3803794" y="1730662"/>
            <a:ext cx="7697777" cy="3917109"/>
          </a:xfrm>
          <a:prstGeom prst="rect">
            <a:avLst/>
          </a:prstGeom>
        </p:spPr>
        <p:txBody>
          <a:bodyPr vert="horz" lIns="118334" tIns="59167" rIns="118334" bIns="59167" rtlCol="0">
            <a:no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776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voters should feel welcome to request help when they need it—never assume someone needs support.</a:t>
            </a:r>
          </a:p>
          <a:p>
            <a:pPr marL="457200" indent="-457200" algn="l">
              <a:lnSpc>
                <a:spcPct val="100000"/>
              </a:lnSpc>
              <a:spcBef>
                <a:spcPts val="776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and data privacy is a priority</a:t>
            </a:r>
          </a:p>
          <a:p>
            <a:pPr marL="457200" indent="-457200" algn="l">
              <a:lnSpc>
                <a:spcPct val="100000"/>
              </a:lnSpc>
              <a:spcBef>
                <a:spcPts val="776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the voter make their own decisions and speak with their own ballot.</a:t>
            </a:r>
          </a:p>
          <a:p>
            <a:pPr marL="457200" indent="-457200" algn="l">
              <a:lnSpc>
                <a:spcPct val="100000"/>
              </a:lnSpc>
              <a:spcBef>
                <a:spcPts val="776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9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343" y="344779"/>
            <a:ext cx="7978952" cy="2727709"/>
          </a:xfrm>
        </p:spPr>
        <p:txBody>
          <a:bodyPr/>
          <a:lstStyle/>
          <a:p>
            <a:r>
              <a:rPr lang="en-US" sz="13800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343" y="3157039"/>
            <a:ext cx="8382049" cy="2234642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Your service is more </a:t>
            </a:r>
            <a:r>
              <a:rPr lang="en-US" sz="4000" b="1" dirty="0">
                <a:solidFill>
                  <a:schemeClr val="tx2"/>
                </a:solidFill>
                <a:latin typeface="Calibri"/>
                <a:cs typeface="Calibri"/>
              </a:rPr>
              <a:t>important</a:t>
            </a: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 than ever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You really </a:t>
            </a:r>
            <a:r>
              <a:rPr lang="en-US" sz="4000" b="1" dirty="0">
                <a:solidFill>
                  <a:schemeClr val="tx2"/>
                </a:solidFill>
                <a:latin typeface="Calibri"/>
                <a:cs typeface="Calibri"/>
              </a:rPr>
              <a:t>do</a:t>
            </a: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 make a difference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Helping people </a:t>
            </a:r>
            <a:r>
              <a:rPr lang="en-US" sz="4000" b="1" dirty="0">
                <a:solidFill>
                  <a:schemeClr val="tx2"/>
                </a:solidFill>
                <a:latin typeface="Calibri"/>
                <a:cs typeface="Calibri"/>
              </a:rPr>
              <a:t>vote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Let’s go make </a:t>
            </a:r>
            <a:r>
              <a:rPr lang="en-US" sz="4000" b="1" dirty="0">
                <a:solidFill>
                  <a:schemeClr val="tx2"/>
                </a:solidFill>
                <a:latin typeface="Calibri"/>
                <a:cs typeface="Calibri"/>
              </a:rPr>
              <a:t>history</a:t>
            </a: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 together!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90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7D3C22-FD3E-D37F-8806-24BC0C5F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791191"/>
          </a:xfrm>
        </p:spPr>
        <p:txBody>
          <a:bodyPr/>
          <a:lstStyle/>
          <a:p>
            <a:r>
              <a:rPr lang="en-US" sz="5400" dirty="0"/>
              <a:t>This is a collaboration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EFBC38-6475-8770-1CF1-B4BBFFCFD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1906716"/>
            <a:ext cx="4937731" cy="4751261"/>
          </a:xfrm>
        </p:spPr>
        <p:txBody>
          <a:bodyPr vert="horz" lIns="91440" tIns="0" rIns="91440" bIns="0" rtlCol="0" anchor="t">
            <a:noAutofit/>
          </a:bodyPr>
          <a:lstStyle/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600" b="1" dirty="0">
                <a:solidFill>
                  <a:srgbClr val="474747"/>
                </a:solidFill>
                <a:latin typeface="Corbel"/>
                <a:cs typeface="Calibri"/>
              </a:rPr>
              <a:t>Minneapolis Elections</a:t>
            </a:r>
            <a:endParaRPr lang="en-US" sz="2600" dirty="0">
              <a:solidFill>
                <a:srgbClr val="474747"/>
              </a:solidFill>
              <a:latin typeface="Corbel"/>
              <a:cs typeface="Calibri"/>
            </a:endParaRPr>
          </a:p>
          <a:p>
            <a:pPr marL="0" lvl="0" indent="0" fontAlgn="base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600" dirty="0">
                <a:solidFill>
                  <a:srgbClr val="474747"/>
                </a:solidFill>
                <a:latin typeface="Corbel"/>
                <a:cs typeface="Calibri"/>
              </a:rPr>
              <a:t>Salma Abdirahman</a:t>
            </a:r>
          </a:p>
          <a:p>
            <a:pPr marL="0" lvl="0" indent="0" fontAlgn="base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600" dirty="0">
                <a:solidFill>
                  <a:srgbClr val="474747"/>
                </a:solidFill>
                <a:latin typeface="Corbel"/>
                <a:cs typeface="Calibri"/>
              </a:rPr>
              <a:t>Harun Abukar</a:t>
            </a:r>
          </a:p>
          <a:p>
            <a:pPr marL="0" lvl="0" indent="0" fontAlgn="base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600" dirty="0">
                <a:solidFill>
                  <a:srgbClr val="474747"/>
                </a:solidFill>
                <a:latin typeface="Corbel"/>
                <a:cs typeface="Calibri"/>
              </a:rPr>
              <a:t>Abshir Mohamed</a:t>
            </a:r>
          </a:p>
          <a:p>
            <a:pPr marL="0" lvl="0" indent="0" fontAlgn="base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600" dirty="0">
                <a:solidFill>
                  <a:srgbClr val="474747"/>
                </a:solidFill>
                <a:latin typeface="Corbel"/>
                <a:cs typeface="Calibri"/>
              </a:rPr>
              <a:t>Ridwan Mohamed</a:t>
            </a:r>
            <a:br>
              <a:rPr lang="en-US" sz="2600" dirty="0">
                <a:solidFill>
                  <a:srgbClr val="474747"/>
                </a:solidFill>
                <a:latin typeface="Corbel"/>
                <a:cs typeface="Calibri"/>
              </a:rPr>
            </a:br>
            <a:r>
              <a:rPr lang="en-US" sz="2600" dirty="0">
                <a:solidFill>
                  <a:srgbClr val="474747"/>
                </a:solidFill>
                <a:latin typeface="Corbel"/>
                <a:cs typeface="Calibri"/>
              </a:rPr>
              <a:t>Yonis Muse</a:t>
            </a:r>
          </a:p>
          <a:p>
            <a:pPr marL="0" lvl="0" indent="0" fontAlgn="base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600" dirty="0">
                <a:solidFill>
                  <a:srgbClr val="474747"/>
                </a:solidFill>
                <a:latin typeface="Corbel"/>
                <a:cs typeface="Calibri"/>
              </a:rPr>
              <a:t>Charles Piehl</a:t>
            </a:r>
          </a:p>
          <a:p>
            <a:pPr marL="0" lvl="0" indent="0" fontAlgn="base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600" dirty="0">
                <a:solidFill>
                  <a:srgbClr val="474747"/>
                </a:solidFill>
                <a:latin typeface="Corbel"/>
                <a:cs typeface="Calibri"/>
              </a:rPr>
              <a:t>Caryn Scheel</a:t>
            </a:r>
          </a:p>
          <a:p>
            <a:pPr marL="0" lvl="0" indent="0" fontAlgn="base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600" dirty="0">
                <a:solidFill>
                  <a:srgbClr val="474747"/>
                </a:solidFill>
                <a:latin typeface="Corbel"/>
                <a:cs typeface="Calibri"/>
              </a:rPr>
              <a:t>Ayan Shire</a:t>
            </a:r>
          </a:p>
          <a:p>
            <a:pPr marL="0" lvl="0" indent="0" fontAlgn="base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2600" dirty="0">
              <a:solidFill>
                <a:srgbClr val="474747"/>
              </a:solidFill>
              <a:latin typeface="Corbel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6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Corbel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6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Corbel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rbel"/>
                <a:cs typeface="Calibri"/>
              </a:rPr>
              <a:t>311 Service Center</a:t>
            </a:r>
            <a:endParaRPr lang="en-US" sz="26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Corbel"/>
              <a:cs typeface="Calibri"/>
            </a:endParaRP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600" dirty="0">
                <a:solidFill>
                  <a:srgbClr val="474747"/>
                </a:solidFill>
                <a:latin typeface="Corbel"/>
                <a:cs typeface="Calibri"/>
              </a:rPr>
              <a:t>Breanna Phelps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8C0EAAF-3D76-BF9E-F97D-612CD2CB15B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488295" y="1906715"/>
            <a:ext cx="4602492" cy="3961593"/>
          </a:xfrm>
        </p:spPr>
        <p:txBody>
          <a:bodyPr vert="horz" lIns="91440" tIns="0" rIns="91440" bIns="0" rtlCol="0" anchor="t">
            <a:noAutofit/>
          </a:bodyPr>
          <a:lstStyle/>
          <a:p>
            <a:pPr marL="0" marR="0" lvl="0" indent="0" algn="l" defTabSz="457200" rtl="0" eaLnBrk="1" fontAlgn="base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rbel"/>
                <a:cs typeface="Calibri"/>
              </a:rPr>
              <a:t>Ubah Academy</a:t>
            </a:r>
            <a:endParaRPr lang="en-US" sz="26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Corbel"/>
              <a:cs typeface="Calibri"/>
            </a:endParaRPr>
          </a:p>
          <a:p>
            <a:pPr marL="0" marR="0" lvl="0" indent="0" algn="l" defTabSz="457200" rtl="0" eaLnBrk="1" fontAlgn="base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pt-BR" sz="2600" dirty="0">
                <a:solidFill>
                  <a:srgbClr val="474747"/>
                </a:solidFill>
                <a:latin typeface="Corbel"/>
                <a:cs typeface="Calibri"/>
              </a:rPr>
              <a:t>Faysal Ali</a:t>
            </a:r>
          </a:p>
          <a:p>
            <a:pPr marL="0" marR="0" lvl="0" indent="0" algn="l" defTabSz="457200" rtl="0" eaLnBrk="1" fontAlgn="base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pt-BR" sz="2600" dirty="0">
                <a:solidFill>
                  <a:srgbClr val="474747"/>
                </a:solidFill>
                <a:latin typeface="Corbel"/>
                <a:cs typeface="Calibri"/>
              </a:rPr>
              <a:t>Jessica Julius</a:t>
            </a:r>
          </a:p>
          <a:p>
            <a:pPr marL="0" marR="0" lvl="0" indent="0" algn="l" defTabSz="457200" rtl="0" eaLnBrk="1" fontAlgn="base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pt-BR" sz="2600" dirty="0">
                <a:solidFill>
                  <a:srgbClr val="474747"/>
                </a:solidFill>
                <a:latin typeface="Corbel"/>
                <a:cs typeface="Calibri"/>
              </a:rPr>
              <a:t>Joel Coleman</a:t>
            </a:r>
          </a:p>
          <a:p>
            <a:pPr marL="0" marR="0" lvl="0" indent="0" algn="l" defTabSz="457200" rtl="0" eaLnBrk="1" fontAlgn="base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US" sz="2600" dirty="0">
              <a:solidFill>
                <a:srgbClr val="474747"/>
              </a:solidFill>
              <a:latin typeface="Corbel"/>
              <a:cs typeface="Calibri"/>
            </a:endParaRPr>
          </a:p>
          <a:p>
            <a:pPr marL="0" marR="0" lvl="0" indent="0" algn="l" defTabSz="457200" rtl="0" eaLnBrk="1" fontAlgn="base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474747"/>
                </a:solidFill>
                <a:latin typeface="Corbel"/>
                <a:cs typeface="Calibri"/>
              </a:rPr>
              <a:t>Ramsey County Elections</a:t>
            </a:r>
          </a:p>
          <a:p>
            <a:pPr marL="0" marR="0" lvl="0" indent="0" algn="l" defTabSz="457200" rtl="0" eaLnBrk="1" fontAlgn="base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474747"/>
                </a:solidFill>
                <a:latin typeface="Corbel"/>
                <a:cs typeface="Calibri"/>
              </a:rPr>
              <a:t>Emily Hunt</a:t>
            </a:r>
          </a:p>
          <a:p>
            <a:pPr marL="0" marR="0" lvl="0" indent="0" algn="l" defTabSz="457200" rtl="0" eaLnBrk="1" fontAlgn="base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474747"/>
              </a:solidFill>
              <a:latin typeface="Corbel"/>
              <a:cs typeface="Calibri"/>
            </a:endParaRPr>
          </a:p>
          <a:p>
            <a:pPr marL="0" marR="0" lvl="0" indent="0" algn="l" defTabSz="457200" rtl="0" eaLnBrk="1" fontAlgn="base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rbel"/>
                <a:cs typeface="Calibri"/>
              </a:rPr>
              <a:t>YCB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rbel"/>
                <a:cs typeface="Calibri"/>
              </a:rPr>
              <a:t>Rachel​ Oberg-Hauser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rbel"/>
                <a:cs typeface="Calibri"/>
              </a:rPr>
              <a:t>Sadam Noor</a:t>
            </a:r>
            <a:endParaRPr lang="en-US" sz="26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Corbel"/>
              <a:cs typeface="Calibri"/>
            </a:endParaRPr>
          </a:p>
          <a:p>
            <a:pPr marL="0" indent="0" defTabSz="457200" fontAlgn="base">
              <a:spcBef>
                <a:spcPts val="0"/>
              </a:spcBef>
              <a:buNone/>
              <a:defRPr/>
            </a:pPr>
            <a:endParaRPr lang="en-US" sz="2600" dirty="0">
              <a:solidFill>
                <a:srgbClr val="474747"/>
              </a:solidFill>
              <a:latin typeface="Corbel"/>
              <a:cs typeface="Calibri"/>
            </a:endParaRPr>
          </a:p>
          <a:p>
            <a:pPr marL="0" indent="0" defTabSz="457200" fontAlgn="base">
              <a:spcBef>
                <a:spcPts val="0"/>
              </a:spcBef>
              <a:buNone/>
              <a:defRPr/>
            </a:pPr>
            <a:endParaRPr lang="en-US" sz="2600" dirty="0">
              <a:solidFill>
                <a:srgbClr val="474747"/>
              </a:solidFill>
              <a:latin typeface="Corbe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80E8BF-8CC3-2290-5957-8CBF5E3E21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flipH="1">
            <a:off x="2692991" y="772937"/>
            <a:ext cx="6806018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Announcements</a:t>
            </a:r>
          </a:p>
        </p:txBody>
      </p:sp>
      <p:pic>
        <p:nvPicPr>
          <p:cNvPr id="4" name="Picture 3" descr="Two men sitting at a table, smiling, with thumbs up.&#10;&#10;">
            <a:extLst>
              <a:ext uri="{FF2B5EF4-FFF2-40B4-BE49-F238E27FC236}">
                <a16:creationId xmlns:a16="http://schemas.microsoft.com/office/drawing/2014/main" id="{25CE3294-DEE7-D101-7AEE-E0E24711E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332" y="1662512"/>
            <a:ext cx="7509822" cy="50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C98534C-558C-D49F-8FE7-492983C4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519703"/>
            <a:ext cx="9875463" cy="999746"/>
          </a:xfrm>
        </p:spPr>
        <p:txBody>
          <a:bodyPr/>
          <a:lstStyle/>
          <a:p>
            <a:r>
              <a:rPr lang="en-US" dirty="0"/>
              <a:t>Goals of interpreting for elections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75580B-5A43-5761-5BF3-4A77C129A5E3}"/>
              </a:ext>
            </a:extLst>
          </p:cNvPr>
          <p:cNvSpPr txBox="1">
            <a:spLocks/>
          </p:cNvSpPr>
          <p:nvPr/>
        </p:nvSpPr>
        <p:spPr>
          <a:xfrm>
            <a:off x="1464505" y="1519449"/>
            <a:ext cx="9961522" cy="4388136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Provide accurate, neutral information</a:t>
            </a:r>
          </a:p>
          <a:p>
            <a:r>
              <a:rPr lang="en-US" dirty="0"/>
              <a:t>Listen with attention, build trust</a:t>
            </a:r>
          </a:p>
          <a:p>
            <a:r>
              <a:rPr lang="en-US" dirty="0"/>
              <a:t>Develop communication and voter skills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>
                <a:ea typeface="+mj-ea"/>
              </a:rPr>
              <a:t>Success measure</a:t>
            </a:r>
          </a:p>
          <a:p>
            <a:r>
              <a:rPr lang="en-US" dirty="0"/>
              <a:t>Somali-speaking voters in Minneapolis feel supported in voting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FCD4720-24E3-6F55-387C-F95466A8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06" y="436788"/>
            <a:ext cx="8581213" cy="993001"/>
          </a:xfrm>
        </p:spPr>
        <p:txBody>
          <a:bodyPr/>
          <a:lstStyle/>
          <a:p>
            <a:r>
              <a:rPr lang="en-US" sz="5400" dirty="0"/>
              <a:t>DON’Ts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CC342-9FD1-7055-EAAC-008DC851B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8551" y="2033076"/>
            <a:ext cx="9961522" cy="4388136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Don’t interpret if you don’t want to. It isn’t required.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Don’t tell a voter what choices to make on a ballot.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Don’t discuss your political opinions or knowledge.</a:t>
            </a:r>
          </a:p>
        </p:txBody>
      </p:sp>
      <p:pic>
        <p:nvPicPr>
          <p:cNvPr id="2" name="Picture 1" descr="Warning Icon">
            <a:extLst>
              <a:ext uri="{FF2B5EF4-FFF2-40B4-BE49-F238E27FC236}">
                <a16:creationId xmlns:a16="http://schemas.microsoft.com/office/drawing/2014/main" id="{835EFD00-541A-ABB8-E149-874652E41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688" y="198660"/>
            <a:ext cx="1151248" cy="10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CC342-9FD1-7055-EAAC-008DC851B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1655" y="1425830"/>
            <a:ext cx="9961522" cy="4388136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Listen to understand the voter’s questions.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Apply the rules and procedures of a polling place.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Help the voter navigate the process.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Communicate the right answers to the voter.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FCD4720-24E3-6F55-387C-F95466A8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06" y="436788"/>
            <a:ext cx="8581213" cy="993001"/>
          </a:xfrm>
        </p:spPr>
        <p:txBody>
          <a:bodyPr/>
          <a:lstStyle/>
          <a:p>
            <a:r>
              <a:rPr lang="en-US" sz="5400" dirty="0"/>
              <a:t>DOs</a:t>
            </a:r>
          </a:p>
        </p:txBody>
      </p:sp>
    </p:spTree>
    <p:extLst>
      <p:ext uri="{BB962C8B-B14F-4D97-AF65-F5344CB8AC3E}">
        <p14:creationId xmlns:p14="http://schemas.microsoft.com/office/powerpoint/2010/main" val="190344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93BA-250C-7ECB-FA00-C4F28F06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 dirty="0">
                <a:latin typeface="Calibri"/>
                <a:cs typeface="Calibri"/>
              </a:rPr>
              <a:t>Service to the Community</a:t>
            </a:r>
            <a:endParaRPr lang="en-US" sz="4800" dirty="0">
              <a:latin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4D151-7B2D-7791-6704-40A46DDE2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199" y="2331958"/>
            <a:ext cx="5056827" cy="372181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7345" indent="-347345"/>
            <a:endParaRPr lang="en-US" dirty="0">
              <a:latin typeface="Calibri"/>
              <a:cs typeface="Calibri"/>
            </a:endParaRPr>
          </a:p>
          <a:p>
            <a:pPr lvl="1" indent="-347345"/>
            <a:r>
              <a:rPr lang="en-US" sz="3600" dirty="0">
                <a:latin typeface="Calibri"/>
                <a:cs typeface="Calibri"/>
              </a:rPr>
              <a:t>You are a public servant helping all community members</a:t>
            </a:r>
            <a:endParaRPr lang="en-US" sz="3600" dirty="0"/>
          </a:p>
          <a:p>
            <a:pPr lvl="1" indent="-347345"/>
            <a:r>
              <a:rPr lang="en-US" sz="3600" dirty="0">
                <a:latin typeface="Calibri"/>
                <a:cs typeface="Calibri"/>
              </a:rPr>
              <a:t>Our hope: each person we serve feels empowered and informed as they vote</a:t>
            </a:r>
            <a:endParaRPr lang="en-US" sz="3600" dirty="0"/>
          </a:p>
        </p:txBody>
      </p:sp>
      <p:pic>
        <p:nvPicPr>
          <p:cNvPr id="7" name="Picture 6" descr="A person holding an &quot;I Voted&quot; sticker.&#10;&#10;">
            <a:extLst>
              <a:ext uri="{FF2B5EF4-FFF2-40B4-BE49-F238E27FC236}">
                <a16:creationId xmlns:a16="http://schemas.microsoft.com/office/drawing/2014/main" id="{C3F14C1E-588E-F363-F848-F5906730D1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08" y="2331958"/>
            <a:ext cx="5444194" cy="384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269" y="159881"/>
            <a:ext cx="5955578" cy="1794784"/>
          </a:xfrm>
        </p:spPr>
        <p:txBody>
          <a:bodyPr/>
          <a:lstStyle/>
          <a:p>
            <a:r>
              <a:rPr lang="en-US" sz="5400" dirty="0"/>
              <a:t>Ethics: Behavior in 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7834C-B7F7-03EE-5954-3A466CDE6CE5}"/>
              </a:ext>
            </a:extLst>
          </p:cNvPr>
          <p:cNvSpPr txBox="1"/>
          <p:nvPr/>
        </p:nvSpPr>
        <p:spPr>
          <a:xfrm>
            <a:off x="3289955" y="2111603"/>
            <a:ext cx="83050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An interpreter is a neutral, nonpartisan position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libri"/>
                <a:cs typeface="Calibri"/>
              </a:rPr>
              <a:t>We communicate through our words and actions that we are nonpartisan and impartial, we have no bias, and we support the democratic process for everyone</a:t>
            </a: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3158A-CF4D-6481-A060-083F3605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334" y="-1"/>
            <a:ext cx="9875463" cy="499873"/>
          </a:xfrm>
        </p:spPr>
        <p:txBody>
          <a:bodyPr/>
          <a:lstStyle/>
          <a:p>
            <a:r>
              <a:rPr lang="en-US" dirty="0">
                <a:solidFill>
                  <a:srgbClr val="FDFBF6"/>
                </a:solidFill>
              </a:rPr>
              <a:t>Election Judge Oath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75580B-5A43-5761-5BF3-4A77C129A5E3}"/>
              </a:ext>
            </a:extLst>
          </p:cNvPr>
          <p:cNvSpPr txBox="1">
            <a:spLocks/>
          </p:cNvSpPr>
          <p:nvPr/>
        </p:nvSpPr>
        <p:spPr>
          <a:xfrm>
            <a:off x="1445652" y="642756"/>
            <a:ext cx="9961522" cy="4388136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I solemnly swear (or affirm) that I will perform the duties of Election Judge according to law and the best of my ability and will diligently endeavor to prevent fraud, deceit, and abuse in conducting this election. I will perform my duties in a fair and impartial manner and not attempt to create an advantage for my party or for any candidate.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">
  <a:themeElements>
    <a:clrScheme name="YouthDay">
      <a:dk1>
        <a:srgbClr val="231F20"/>
      </a:dk1>
      <a:lt1>
        <a:srgbClr val="FDFAF6"/>
      </a:lt1>
      <a:dk2>
        <a:srgbClr val="474747"/>
      </a:dk2>
      <a:lt2>
        <a:srgbClr val="E7E6E6"/>
      </a:lt2>
      <a:accent1>
        <a:srgbClr val="B6C35C"/>
      </a:accent1>
      <a:accent2>
        <a:srgbClr val="00B2D5"/>
      </a:accent2>
      <a:accent3>
        <a:srgbClr val="D5D0CA"/>
      </a:accent3>
      <a:accent4>
        <a:srgbClr val="ADA7A3"/>
      </a:accent4>
      <a:accent5>
        <a:srgbClr val="928884"/>
      </a:accent5>
      <a:accent6>
        <a:srgbClr val="7D716D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9ABE58CCC11241A38D52B73BEDE718" ma:contentTypeVersion="25" ma:contentTypeDescription="Create a new document." ma:contentTypeScope="" ma:versionID="9574a4eeae07a398abd3cc93e21dbf7f">
  <xsd:schema xmlns:xsd="http://www.w3.org/2001/XMLSchema" xmlns:xs="http://www.w3.org/2001/XMLSchema" xmlns:p="http://schemas.microsoft.com/office/2006/metadata/properties" xmlns:ns1="http://schemas.microsoft.com/sharepoint/v3" xmlns:ns2="5cab903b-c496-47e8-b984-c6d481742e67" xmlns:ns3="3c73b8fd-b6e0-4a08-a5b4-de5dc77e6534" targetNamespace="http://schemas.microsoft.com/office/2006/metadata/properties" ma:root="true" ma:fieldsID="b249c4e9199cb9b4ccd1030df98703da" ns1:_="" ns2:_="" ns3:_="">
    <xsd:import namespace="http://schemas.microsoft.com/sharepoint/v3"/>
    <xsd:import namespace="5cab903b-c496-47e8-b984-c6d481742e67"/>
    <xsd:import namespace="3c73b8fd-b6e0-4a08-a5b4-de5dc77e65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b903b-c496-47e8-b984-c6d481742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131c7ec-96db-4efb-b6b7-556cf404c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Flow_SignoffStatus" ma:index="25" nillable="true" ma:displayName="Sign-off status" ma:description="Ready for Review" ma:format="Dropdown" ma:internalName="Sign_x002d_off_x0020_status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3b8fd-b6e0-4a08-a5b4-de5dc77e653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ddf2072-9d17-4ea0-babb-f27f3cf8f6ed}" ma:internalName="TaxCatchAll" ma:showField="CatchAllData" ma:web="3c73b8fd-b6e0-4a08-a5b4-de5dc77e65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73b8fd-b6e0-4a08-a5b4-de5dc77e6534" xsi:nil="true"/>
    <lcf76f155ced4ddcb4097134ff3c332f xmlns="5cab903b-c496-47e8-b984-c6d481742e67">
      <Terms xmlns="http://schemas.microsoft.com/office/infopath/2007/PartnerControls"/>
    </lcf76f155ced4ddcb4097134ff3c332f>
    <SharedWithUsers xmlns="3c73b8fd-b6e0-4a08-a5b4-de5dc77e6534">
      <UserInfo>
        <DisplayName>Scheel, Caryn (she/her/hers)</DisplayName>
        <AccountId>13</AccountId>
        <AccountType/>
      </UserInfo>
      <UserInfo>
        <DisplayName>Balderrama, Elise (she/her/hers)</DisplayName>
        <AccountId>17</AccountId>
        <AccountType/>
      </UserInfo>
      <UserInfo>
        <DisplayName>Carl, Casey</DisplayName>
        <AccountId>83</AccountId>
        <AccountType/>
      </UserInfo>
      <UserInfo>
        <DisplayName>Clarke, Sherlonda</DisplayName>
        <AccountId>77</AccountId>
        <AccountType/>
      </UserInfo>
      <UserInfo>
        <DisplayName>Ritchie, Heidi (she/her/hers)</DisplayName>
        <AccountId>14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_Flow_SignoffStatus xmlns="5cab903b-c496-47e8-b984-c6d481742e67" xsi:nil="true"/>
  </documentManagement>
</p:properties>
</file>

<file path=customXml/itemProps1.xml><?xml version="1.0" encoding="utf-8"?>
<ds:datastoreItem xmlns:ds="http://schemas.openxmlformats.org/officeDocument/2006/customXml" ds:itemID="{3523D4A3-1EA6-41BB-9759-B82FCCC62C3E}"/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5cab903b-c496-47e8-b984-c6d481742e67"/>
    <ds:schemaRef ds:uri="http://schemas.microsoft.com/office/2006/documentManagement/types"/>
    <ds:schemaRef ds:uri="http://www.w3.org/XML/1998/namespace"/>
    <ds:schemaRef ds:uri="http://purl.org/dc/elements/1.1/"/>
    <ds:schemaRef ds:uri="3c73b8fd-b6e0-4a08-a5b4-de5dc77e6534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Geometric color block</Template>
  <TotalTime>1593</TotalTime>
  <Words>1047</Words>
  <Application>Microsoft Office PowerPoint</Application>
  <PresentationFormat>Widescreen</PresentationFormat>
  <Paragraphs>136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Corbel</vt:lpstr>
      <vt:lpstr>Sabon Next LT</vt:lpstr>
      <vt:lpstr>Custom</vt:lpstr>
      <vt:lpstr>Interpreter Skills for Elections  Somali </vt:lpstr>
      <vt:lpstr>Goal for Tonight</vt:lpstr>
      <vt:lpstr>Introductions</vt:lpstr>
      <vt:lpstr>Goals of interpreting for elections</vt:lpstr>
      <vt:lpstr>DON’Ts</vt:lpstr>
      <vt:lpstr>DOs</vt:lpstr>
      <vt:lpstr>Service to the Community</vt:lpstr>
      <vt:lpstr>Ethics: Behavior in Actions</vt:lpstr>
      <vt:lpstr>Election Judge Oath</vt:lpstr>
      <vt:lpstr>Conduct: Carry out best practices</vt:lpstr>
      <vt:lpstr>Conduct: Body Language</vt:lpstr>
      <vt:lpstr>I will do all I can within the law to help you vote today.</vt:lpstr>
      <vt:lpstr>How to be an election interpreter</vt:lpstr>
      <vt:lpstr>Election Day Scenarios</vt:lpstr>
      <vt:lpstr>I want to check in  (right precinct)</vt:lpstr>
      <vt:lpstr>I want to register (right precinct)</vt:lpstr>
      <vt:lpstr>I want to check in  (wrong precinct)</vt:lpstr>
      <vt:lpstr>I want to register (wrong precinct)</vt:lpstr>
      <vt:lpstr>Party Balance Tasks Require judges from two major parties</vt:lpstr>
      <vt:lpstr>Party Balance Tasks</vt:lpstr>
      <vt:lpstr>Marking a ballot</vt:lpstr>
      <vt:lpstr>Asking for too much information  Who should I vote for? Can you do this for me?</vt:lpstr>
      <vt:lpstr>Ballot error  The ballot counter finds an error on the ballot. Explain how to fix the problem. </vt:lpstr>
      <vt:lpstr>You are not alone</vt:lpstr>
      <vt:lpstr>Campaign Workers</vt:lpstr>
      <vt:lpstr>Sample ballots &amp; campaign flyers  Are voters allowed to use them? What are the limits?</vt:lpstr>
      <vt:lpstr>Voter brings a mail ballot  What should you do? What should the voter do?</vt:lpstr>
      <vt:lpstr>People are nice, usually  A voter treats you rudely, being impolite and disruptive.</vt:lpstr>
      <vt:lpstr>Inappropriate behavior</vt:lpstr>
      <vt:lpstr>Interpreting  best practices</vt:lpstr>
      <vt:lpstr>Activity: Helping fellow interpreters</vt:lpstr>
      <vt:lpstr>Listening</vt:lpstr>
      <vt:lpstr>Speaking</vt:lpstr>
      <vt:lpstr>Give space and time</vt:lpstr>
      <vt:lpstr>Summary</vt:lpstr>
      <vt:lpstr>Thank you</vt:lpstr>
      <vt:lpstr>This is a collaboration</vt:lpstr>
      <vt:lpstr>Announcements</vt:lpstr>
    </vt:vector>
  </TitlesOfParts>
  <Company>City of Minneapolis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Mai, Nancy (she/her/hers)</dc:creator>
  <cp:lastModifiedBy>Jenniffer Day</cp:lastModifiedBy>
  <cp:revision>5</cp:revision>
  <dcterms:created xsi:type="dcterms:W3CDTF">2024-04-03T02:05:33Z</dcterms:created>
  <dcterms:modified xsi:type="dcterms:W3CDTF">2025-04-11T15:36:30Z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0x0101000C9ABE58CCC11241A38D52B73BEDE718</vt:lpwstr>
  </property>
  <property fmtid="{D5CDD505-2E9C-101B-9397-08002B2CF9AE}" pid="3" name="ArticulateGUID">
    <vt:lpwstr>4E900956-C78A-4228-8486-578F91B698AB</vt:lpwstr>
  </property>
  <property fmtid="{D5CDD505-2E9C-101B-9397-08002B2CF9AE}" pid="4" name="ArticulatePath">
    <vt:lpwstr>Presentation1</vt:lpwstr>
  </property>
  <property fmtid="{D5CDD505-2E9C-101B-9397-08002B2CF9AE}" pid="5" name="MediaServiceImageTags">
    <vt:lpwstr/>
  </property>
</Properties>
</file>